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7" r:id="rId4"/>
    <p:sldId id="269" r:id="rId5"/>
    <p:sldId id="264" r:id="rId6"/>
    <p:sldId id="297" r:id="rId7"/>
    <p:sldId id="271" r:id="rId8"/>
    <p:sldId id="270" r:id="rId9"/>
    <p:sldId id="273" r:id="rId10"/>
    <p:sldId id="272" r:id="rId11"/>
    <p:sldId id="275" r:id="rId12"/>
    <p:sldId id="274" r:id="rId13"/>
    <p:sldId id="262" r:id="rId14"/>
    <p:sldId id="284" r:id="rId15"/>
    <p:sldId id="265" r:id="rId16"/>
    <p:sldId id="286" r:id="rId17"/>
    <p:sldId id="285" r:id="rId18"/>
    <p:sldId id="276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B320-4365-405B-8972-19FB38BC1848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1907-0F8D-40AF-89FE-23658BAAF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8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7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1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16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1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1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6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7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3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5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EF3A9-8D42-FE4E-ACD6-0F04DB375A8F}" type="datetimeFigureOut">
              <a:rPr lang="it-IT" smtClean="0"/>
              <a:t>17/03/2019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491C-5CAC-9C44-87FD-6D13D2319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7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OQyexGal-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wzwkxa.bay.livefilestore.com/y1pzP8Vwnmd6FjNYOpT0bDk1oInS56kcvsF3KNsJucFf9CcXi9PQuIrOGtNErylhZOKBzzlaISu-hh7JjFt-614eVcV6sYVTRLk/widget_gioia.jpg">
            <a:extLst>
              <a:ext uri="{FF2B5EF4-FFF2-40B4-BE49-F238E27FC236}">
                <a16:creationId xmlns:a16="http://schemas.microsoft.com/office/drawing/2014/main" id="{22141BA4-509C-4496-BA06-CCA59239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4" y="1867295"/>
            <a:ext cx="7733292" cy="27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611560" y="755979"/>
            <a:ext cx="7886700" cy="2852737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Strumenti</a:t>
            </a:r>
            <a:endParaRPr lang="it-IT" sz="28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94470" y="2900322"/>
            <a:ext cx="776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Un notebook personale studente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Una o due </a:t>
            </a:r>
            <a:r>
              <a:rPr lang="it-IT" b="1" dirty="0" err="1"/>
              <a:t>Lim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Programma di gestione della rete di classe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Accesso ad internet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1 PC nella postazione docenti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Programma di cattura monitor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Libri di testo digitali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Un pc personale docente con webcam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Materiali didattici informatizzati</a:t>
            </a:r>
          </a:p>
        </p:txBody>
      </p:sp>
      <p:pic>
        <p:nvPicPr>
          <p:cNvPr id="10242" name="Picture 2" descr="http://www.educationduepuntozero.it/Community/2013/06/img/riolfo1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30163"/>
          <a:stretch/>
        </p:blipFill>
        <p:spPr bwMode="auto">
          <a:xfrm>
            <a:off x="5933181" y="2636912"/>
            <a:ext cx="2736304" cy="31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1EC3E96-3B2E-4B18-B6A8-90F6BDA5195F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98EEC65-3EFF-4564-A5A0-C729376F8D34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3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611560" y="402787"/>
            <a:ext cx="7886700" cy="2852737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Valutazione</a:t>
            </a:r>
            <a:endParaRPr lang="it-IT" sz="28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1067" y="2611158"/>
            <a:ext cx="433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Verifiche sommative (</a:t>
            </a:r>
            <a:r>
              <a:rPr lang="it-IT" b="1" dirty="0"/>
              <a:t>trimestrali calendarizzate</a:t>
            </a:r>
            <a:r>
              <a:rPr lang="it-IT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Esercitazioni su singoli moduli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Monitoraggio continuo in ambito laboratoriale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Valutazioni derivanti da monitoraggio + esercitazioni</a:t>
            </a:r>
          </a:p>
          <a:p>
            <a:br>
              <a:rPr lang="it-IT" dirty="0"/>
            </a:br>
            <a:r>
              <a:rPr lang="it-IT" b="1" dirty="0"/>
              <a:t>L’interrogazione orale </a:t>
            </a:r>
            <a:r>
              <a:rPr lang="it-IT" dirty="0"/>
              <a:t>è integrata da momenti specifici (quali interventi, relazioni ecc.) volti a valutare l’ acquisizione delle competenze espositive e comunicative.</a:t>
            </a:r>
          </a:p>
        </p:txBody>
      </p:sp>
      <p:pic>
        <p:nvPicPr>
          <p:cNvPr id="11266" name="Picture 2" descr="http://www.lacasadegliinsegnanti.it/public/2012/05/valuta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78" y="3066393"/>
            <a:ext cx="33813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85ABA7A-B108-412E-AFFE-DD7436EEE71E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F247252-4A7C-4FE2-A6E1-5A1B03908840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603303" y="332172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 supplementari atte al raggiungimento di competenze trasversali</a:t>
            </a:r>
            <a:endParaRPr lang="it-IT" sz="36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3303" y="3344397"/>
            <a:ext cx="456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/>
              <a:t>Attività di compresenza di 2/3 insegnanti</a:t>
            </a:r>
          </a:p>
          <a:p>
            <a:endParaRPr lang="it-IT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 err="1"/>
              <a:t>Debate</a:t>
            </a:r>
            <a:r>
              <a:rPr lang="it-IT" dirty="0"/>
              <a:t> su argomenti trasversali</a:t>
            </a:r>
          </a:p>
          <a:p>
            <a:endParaRPr lang="it-IT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dirty="0"/>
              <a:t>Attività annuale o pluriennale di progettazione e realizzazione di strumentazioni scientifiche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87" y="2564904"/>
            <a:ext cx="2880320" cy="391117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588C2ABA-670F-42D7-AF79-F435E3A13B83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92D28EF-038B-466A-A8F1-EAB220111847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8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63AC033-C17E-429B-9FA5-AE5498830FE6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DB1145E-D58C-4717-9050-ED19989F417B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831527"/>
            <a:ext cx="8198867" cy="1631324"/>
          </a:xfrm>
        </p:spPr>
        <p:txBody>
          <a:bodyPr>
            <a:normAutofit/>
          </a:bodyPr>
          <a:lstStyle/>
          <a:p>
            <a:pPr algn="ctr"/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Quali i vantaggi?</a:t>
            </a:r>
            <a:endParaRPr lang="it-IT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8" descr="http://wzwkxa.bay.livefilestore.com/y1pzP8Vwnmd6FjNYOpT0bDk1oInS56kcvsF3KNsJucFf9CcXi9PQuIrOGtNErylhZOKBzzlaISu-hh7JjFt-614eVcV6sYVTRLk/widget_gio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660"/>
            <a:ext cx="14859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43029" y="206773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ragazzi hanno la possibilità di </a:t>
            </a:r>
            <a:r>
              <a:rPr lang="it-IT" b="1" dirty="0"/>
              <a:t>riascoltare</a:t>
            </a:r>
            <a:r>
              <a:rPr lang="it-IT" dirty="0"/>
              <a:t> più volte i </a:t>
            </a:r>
            <a:r>
              <a:rPr lang="it-IT" dirty="0" err="1"/>
              <a:t>podcast</a:t>
            </a:r>
            <a:r>
              <a:rPr lang="it-IT" dirty="0"/>
              <a:t>, fare una pausa quando lo ritengono opportuno, seguendo ciascuno i propri </a:t>
            </a:r>
            <a:r>
              <a:rPr lang="it-IT" b="1" dirty="0"/>
              <a:t>tempi di  apprendimento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l'apprendimento che si sviluppa "</a:t>
            </a:r>
            <a:r>
              <a:rPr lang="it-IT" b="1" dirty="0"/>
              <a:t>facendo</a:t>
            </a:r>
            <a:r>
              <a:rPr lang="it-IT" dirty="0"/>
              <a:t>" produce una memorizzazione più duratura e un maggiore coinvolgimento nel processo cognitivo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autostima e </a:t>
            </a:r>
            <a:r>
              <a:rPr lang="it-IT" b="1" dirty="0"/>
              <a:t>motivazione</a:t>
            </a:r>
            <a:r>
              <a:rPr lang="it-IT" dirty="0"/>
              <a:t> accresciute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allievi </a:t>
            </a:r>
            <a:r>
              <a:rPr lang="it-IT" b="1" dirty="0"/>
              <a:t>DSA</a:t>
            </a:r>
            <a:r>
              <a:rPr lang="it-IT" dirty="0"/>
              <a:t> si trovano ad avere gli strumenti a loro più adatti ma non come eccezioni bensì condividendoli con tutti gli altri studenti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 utile </a:t>
            </a:r>
            <a:r>
              <a:rPr lang="it-IT" b="1" dirty="0"/>
              <a:t>confronto sulla didattica</a:t>
            </a:r>
            <a:r>
              <a:rPr lang="it-IT" dirty="0"/>
              <a:t>, sulla metodologia, sul rivedere gli argomenti sotto differenti angolazioni con colleghi interessati. Anche i docenti di discipline che sembrano non essere troppo coinvolte dalla sperimentazione sono portate a rivedere parti del programma sotto particolari aspetti che magari sono stati spesso sottovalutati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71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63AC033-C17E-429B-9FA5-AE5498830FE6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DB1145E-D58C-4717-9050-ED19989F417B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831527"/>
            <a:ext cx="8198867" cy="1631324"/>
          </a:xfrm>
        </p:spPr>
        <p:txBody>
          <a:bodyPr>
            <a:normAutofit/>
          </a:bodyPr>
          <a:lstStyle/>
          <a:p>
            <a:pPr algn="ctr"/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Quali le difficoltà </a:t>
            </a:r>
            <a:r>
              <a:rPr kumimoji="0" lang="it-IT" sz="4000" b="0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iniziali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degli studenti?</a:t>
            </a:r>
            <a:endParaRPr lang="it-IT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8" descr="http://wzwkxa.bay.livefilestore.com/y1pzP8Vwnmd6FjNYOpT0bDk1oInS56kcvsF3KNsJucFf9CcXi9PQuIrOGtNErylhZOKBzzlaISu-hh7JjFt-614eVcV6sYVTRLk/widget_gio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660"/>
            <a:ext cx="14859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91072" y="2544749"/>
            <a:ext cx="7651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</a:t>
            </a:r>
            <a:r>
              <a:rPr lang="it-IT" b="1" dirty="0"/>
              <a:t>autonoma</a:t>
            </a:r>
            <a:r>
              <a:rPr lang="it-IT" dirty="0"/>
              <a:t> dei tempi di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Comprensione </a:t>
            </a:r>
            <a:r>
              <a:rPr lang="it-IT" dirty="0"/>
              <a:t>delle lezioni frontali «in differita»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studenti meno estroversi possono avere difficoltà nell’esplicitare i propri dubbi o nella </a:t>
            </a:r>
            <a:r>
              <a:rPr lang="it-IT" b="1" dirty="0"/>
              <a:t>partecipazione</a:t>
            </a:r>
            <a:r>
              <a:rPr lang="it-IT" dirty="0"/>
              <a:t> ad attività di gruppo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Gestione del </a:t>
            </a:r>
            <a:r>
              <a:rPr lang="it-IT" b="1" dirty="0"/>
              <a:t>lavoro in team </a:t>
            </a:r>
            <a:r>
              <a:rPr lang="it-IT" dirty="0"/>
              <a:t>tra «pari»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Forte </a:t>
            </a:r>
            <a:r>
              <a:rPr lang="it-IT" b="1" dirty="0"/>
              <a:t>impegno</a:t>
            </a:r>
            <a:r>
              <a:rPr lang="it-IT" dirty="0"/>
              <a:t> durante il periodo delle verifiche trimestrali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Mantenere impegno </a:t>
            </a:r>
            <a:r>
              <a:rPr lang="it-IT" b="1" dirty="0"/>
              <a:t>costante</a:t>
            </a:r>
            <a:r>
              <a:rPr lang="it-IT" dirty="0"/>
              <a:t> a casa e in classe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303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8650" y="489599"/>
            <a:ext cx="7886700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Gli step di 5 anni di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Flipped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12729" y="1624484"/>
            <a:ext cx="4752528" cy="4351338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Conclusione biennio </a:t>
            </a:r>
          </a:p>
          <a:p>
            <a:pPr lvl="1"/>
            <a:r>
              <a:rPr lang="it-IT" dirty="0"/>
              <a:t>Aggiustamenti su monitoraggio -&gt; stesura mappe </a:t>
            </a:r>
            <a:r>
              <a:rPr lang="it-IT" dirty="0" err="1"/>
              <a:t>podcast</a:t>
            </a:r>
            <a:r>
              <a:rPr lang="it-IT" dirty="0"/>
              <a:t> studiati</a:t>
            </a:r>
          </a:p>
          <a:p>
            <a:pPr lvl="1"/>
            <a:r>
              <a:rPr lang="it-IT" dirty="0"/>
              <a:t>Aggiustamenti su valutazione -&gt; introduzione di annotazioni G I S B 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Avvio triennio</a:t>
            </a:r>
          </a:p>
          <a:p>
            <a:pPr lvl="1"/>
            <a:r>
              <a:rPr lang="it-IT" dirty="0"/>
              <a:t>Riflessioni volte a rendere utilizzo </a:t>
            </a:r>
            <a:r>
              <a:rPr lang="it-IT" dirty="0" err="1"/>
              <a:t>podcast</a:t>
            </a:r>
            <a:r>
              <a:rPr lang="it-IT" dirty="0"/>
              <a:t> più funzionale -&gt; </a:t>
            </a:r>
          </a:p>
          <a:p>
            <a:pPr lvl="2"/>
            <a:r>
              <a:rPr lang="it-IT" dirty="0"/>
              <a:t>Riduzione concettuale dei contenuti per potenziare/valorizzare le attività di laboratorio</a:t>
            </a:r>
          </a:p>
          <a:p>
            <a:pPr lvl="2"/>
            <a:r>
              <a:rPr lang="it-IT" dirty="0"/>
              <a:t>Minor numero di materiali inviati</a:t>
            </a:r>
          </a:p>
          <a:p>
            <a:pPr lvl="2"/>
            <a:r>
              <a:rPr lang="it-IT" dirty="0"/>
              <a:t>Alternanza di spiegazioni di contenuti e letture stimolo</a:t>
            </a:r>
          </a:p>
          <a:p>
            <a:pPr lvl="2"/>
            <a:endParaRPr lang="it-IT" sz="3200" dirty="0"/>
          </a:p>
          <a:p>
            <a:pPr marL="265113" lvl="2"/>
            <a:r>
              <a:rPr lang="it-IT" sz="3200" dirty="0"/>
              <a:t>Conclusione triennio: l’esame</a:t>
            </a:r>
          </a:p>
          <a:p>
            <a:endParaRPr lang="it-IT" dirty="0"/>
          </a:p>
          <a:p>
            <a:pPr marL="342900" lvl="1" indent="0">
              <a:buNone/>
            </a:pPr>
            <a:endParaRPr lang="it-IT" dirty="0"/>
          </a:p>
        </p:txBody>
      </p:sp>
      <p:pic>
        <p:nvPicPr>
          <p:cNvPr id="6148" name="Picture 4" descr="http://www.italiaoggi.it/upload/img/ITALIAOGGI/201208040741195913/img7708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367183" cy="22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114ABF7-9AC1-4451-BF51-0D796C907FB3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00DC28-4D3B-4D91-B814-A077943CFC93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8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8650" y="489599"/>
            <a:ext cx="7886700" cy="13255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ESAME DI STATO… rovesciato</a:t>
            </a:r>
          </a:p>
        </p:txBody>
      </p:sp>
      <p:pic>
        <p:nvPicPr>
          <p:cNvPr id="6148" name="Picture 4" descr="http://www.italiaoggi.it/upload/img/ITALIAOGGI/201208040741195913/img7708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2" y="1815162"/>
            <a:ext cx="3367183" cy="224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114ABF7-9AC1-4451-BF51-0D796C907FB3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500DC28-4D3B-4D91-B814-A077943CFC93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020744B-3F8B-4825-A7F1-9866EEE8D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280355"/>
              </p:ext>
            </p:extLst>
          </p:nvPr>
        </p:nvGraphicFramePr>
        <p:xfrm>
          <a:off x="712380" y="1620019"/>
          <a:ext cx="2987749" cy="2842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2939">
                  <a:extLst>
                    <a:ext uri="{9D8B030D-6E8A-4147-A177-3AD203B41FA5}">
                      <a16:colId xmlns:a16="http://schemas.microsoft.com/office/drawing/2014/main" val="1104556502"/>
                    </a:ext>
                  </a:extLst>
                </a:gridCol>
                <a:gridCol w="1464810">
                  <a:extLst>
                    <a:ext uri="{9D8B030D-6E8A-4147-A177-3AD203B41FA5}">
                      <a16:colId xmlns:a16="http://schemas.microsoft.com/office/drawing/2014/main" val="645968217"/>
                    </a:ext>
                  </a:extLst>
                </a:gridCol>
              </a:tblGrid>
              <a:tr h="2953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fascia di voti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</a:rPr>
                        <a:t>frequenza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4349193"/>
                  </a:ext>
                </a:extLst>
              </a:tr>
              <a:tr h="314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60-65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376976"/>
                  </a:ext>
                </a:extLst>
              </a:tr>
              <a:tr h="314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66-70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68980"/>
                  </a:ext>
                </a:extLst>
              </a:tr>
              <a:tr h="3461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71-75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04388"/>
                  </a:ext>
                </a:extLst>
              </a:tr>
              <a:tr h="314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76-80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1818"/>
                  </a:ext>
                </a:extLst>
              </a:tr>
              <a:tr h="314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81-85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99946"/>
                  </a:ext>
                </a:extLst>
              </a:tr>
              <a:tr h="314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86-90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2331"/>
                  </a:ext>
                </a:extLst>
              </a:tr>
              <a:tr h="314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91-99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48221"/>
                  </a:ext>
                </a:extLst>
              </a:tr>
              <a:tr h="3144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</a:rPr>
                        <a:t>100-100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</a:rPr>
                        <a:t>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7045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E6FA78-B220-4781-B69F-F6986E80A19B}"/>
              </a:ext>
            </a:extLst>
          </p:cNvPr>
          <p:cNvSpPr txBox="1"/>
          <p:nvPr/>
        </p:nvSpPr>
        <p:spPr>
          <a:xfrm>
            <a:off x="425967" y="4370570"/>
            <a:ext cx="82920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Discussione percorso personale in modalità </a:t>
            </a:r>
            <a:r>
              <a:rPr lang="it-IT" sz="3600" b="1" dirty="0"/>
              <a:t>TED TALK </a:t>
            </a:r>
            <a:r>
              <a:rPr lang="it-IT" sz="2800" dirty="0"/>
              <a:t>(esposizione orale accompagnata da un video realizzato dagli studenti)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3AE2A7-5D7F-4F91-92F9-3BB1232DE095}"/>
              </a:ext>
            </a:extLst>
          </p:cNvPr>
          <p:cNvSpPr txBox="1"/>
          <p:nvPr/>
        </p:nvSpPr>
        <p:spPr>
          <a:xfrm>
            <a:off x="712380" y="5870208"/>
            <a:ext cx="8043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Giudizio positivo della Commissione su specifiche competenze acquisite dai ragazzi, </a:t>
            </a:r>
          </a:p>
          <a:p>
            <a:pPr algn="ctr"/>
            <a:r>
              <a:rPr lang="it-IT" dirty="0"/>
              <a:t>ma non oggetto di valutazione nell’attuale Esame di Stato.</a:t>
            </a:r>
          </a:p>
        </p:txBody>
      </p:sp>
    </p:spTree>
    <p:extLst>
      <p:ext uri="{BB962C8B-B14F-4D97-AF65-F5344CB8AC3E}">
        <p14:creationId xmlns:p14="http://schemas.microsoft.com/office/powerpoint/2010/main" val="34419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63AC033-C17E-429B-9FA5-AE5498830FE6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DB1145E-D58C-4717-9050-ED19989F417B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8" descr="http://wzwkxa.bay.livefilestore.com/y1pzP8Vwnmd6FjNYOpT0bDk1oInS56kcvsF3KNsJucFf9CcXi9PQuIrOGtNErylhZOKBzzlaISu-hh7JjFt-614eVcV6sYVTRLk/widget_gio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660"/>
            <a:ext cx="14859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AAEC7B4-0C26-4981-9A81-CF547AAA0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992" y="1117469"/>
            <a:ext cx="5152016" cy="462306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ACD2A5-9982-4612-907B-63B7F6EFDA1E}"/>
              </a:ext>
            </a:extLst>
          </p:cNvPr>
          <p:cNvSpPr txBox="1"/>
          <p:nvPr/>
        </p:nvSpPr>
        <p:spPr>
          <a:xfrm>
            <a:off x="2668772" y="5976099"/>
            <a:ext cx="3610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Monitoraggio risultati universitari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Continua revisione del progetto</a:t>
            </a:r>
          </a:p>
        </p:txBody>
      </p:sp>
    </p:spTree>
    <p:extLst>
      <p:ext uri="{BB962C8B-B14F-4D97-AF65-F5344CB8AC3E}">
        <p14:creationId xmlns:p14="http://schemas.microsoft.com/office/powerpoint/2010/main" val="8064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98884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Video dell’esperienza</a:t>
            </a:r>
          </a:p>
          <a:p>
            <a:pPr algn="ctr"/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E-School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20722" y="4509120"/>
            <a:ext cx="7542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https://www.youtube.com/watch?v=ZOQyexGal-w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75E945B-53E1-4471-A8E5-D2B26BCC59EA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47273B3-56C1-49F2-A21A-5176D26CA41E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34D5FC9-867F-4576-97C4-C1784EF539F1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670464-8889-4C46-9576-715306577895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198867" cy="1631324"/>
          </a:xfrm>
        </p:spPr>
        <p:txBody>
          <a:bodyPr>
            <a:normAutofit/>
          </a:bodyPr>
          <a:lstStyle/>
          <a:p>
            <a:pPr algn="ctr"/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Liceo Melchiorre Gioia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it-IT" sz="2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classico</a:t>
            </a:r>
            <a:br>
              <a:rPr lang="it-IT" sz="2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scientifico</a:t>
            </a:r>
            <a:br>
              <a:rPr lang="it-IT" sz="2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linguistico</a:t>
            </a:r>
            <a:endParaRPr lang="it-IT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http://www.indire.it/bandi/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94" y="102325"/>
            <a:ext cx="3228206" cy="12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zwkxa.bay.livefilestore.com/y1pzP8Vwnmd6FjNYOpT0bDk1oInS56kcvsF3KNsJucFf9CcXi9PQuIrOGtNErylhZOKBzzlaISu-hh7JjFt-614eVcV6sYVTRLk/widget_gio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660"/>
            <a:ext cx="14859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iacenzasera.it/imgportfolio/55/img_prodotto/img_46968_74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30" y="3212976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indire.it/bandi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787"/>
            <a:ext cx="3228206" cy="12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zwkxa.bay.livefilestore.com/y1pzP8Vwnmd6FjNYOpT0bDk1oInS56kcvsF3KNsJucFf9CcXi9PQuIrOGtNErylhZOKBzzlaISu-hh7JjFt-614eVcV6sYVTRLk/widget_gio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660"/>
            <a:ext cx="14859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24736" cy="4976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-1260648" y="2054550"/>
            <a:ext cx="7886700" cy="2852737"/>
          </a:xfrm>
        </p:spPr>
        <p:txBody>
          <a:bodyPr/>
          <a:lstStyle/>
          <a:p>
            <a:pPr algn="ctr"/>
            <a:r>
              <a:rPr lang="it-IT" sz="40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Durata</a:t>
            </a:r>
            <a:br>
              <a:rPr lang="it-IT" sz="40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Intero quinquennio</a:t>
            </a:r>
            <a:endParaRPr lang="it-IT" sz="2800" noProof="0" dirty="0"/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411760" y="4180423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Docenti coinvolti</a:t>
            </a:r>
          </a:p>
          <a:p>
            <a:pPr algn="ctr"/>
            <a:r>
              <a:rPr lang="it-IT" sz="28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Intero consiglio di classe</a:t>
            </a:r>
            <a:endParaRPr lang="it-IT" sz="2800" dirty="0"/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539552" y="559921"/>
            <a:ext cx="78867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dirty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Progetto E-School</a:t>
            </a:r>
            <a:endParaRPr lang="it-IT" sz="5400" dirty="0"/>
          </a:p>
        </p:txBody>
      </p:sp>
      <p:pic>
        <p:nvPicPr>
          <p:cNvPr id="7170" name="Picture 2" descr="Risultati immagini per tem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07319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ivistainnovare.com/wp-content/uploads/2012/06/sinergia-sindacale-settore-ed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0" y="4635004"/>
            <a:ext cx="3099405" cy="19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7F29441-4781-498F-9E6A-07610CA99BEF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69E79E0-F5F4-4152-84E6-A6BD87F188C7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1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886599"/>
            <a:ext cx="7886700" cy="1325563"/>
          </a:xfrm>
        </p:spPr>
        <p:txBody>
          <a:bodyPr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Il Consiglio di Classe «allargato»</a:t>
            </a:r>
            <a:endParaRPr lang="it-IT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241065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Matematica e fisica: Elena </a:t>
            </a:r>
            <a:r>
              <a:rPr lang="it-IT" b="1" dirty="0"/>
              <a:t>Gabbiani</a:t>
            </a:r>
            <a:r>
              <a:rPr lang="it-IT" dirty="0"/>
              <a:t>, Maria Rosa </a:t>
            </a:r>
            <a:r>
              <a:rPr lang="it-IT" b="1" dirty="0"/>
              <a:t>Cossu</a:t>
            </a:r>
            <a:r>
              <a:rPr lang="it-IT" dirty="0"/>
              <a:t>, Mirella </a:t>
            </a:r>
            <a:r>
              <a:rPr lang="it-IT" b="1" dirty="0"/>
              <a:t>Chiozza</a:t>
            </a:r>
          </a:p>
          <a:p>
            <a:r>
              <a:rPr lang="it-IT" dirty="0"/>
              <a:t>Italiano, Latino e Storia: Elisabetta </a:t>
            </a:r>
            <a:r>
              <a:rPr lang="it-IT" b="1" dirty="0"/>
              <a:t>Peruzzi</a:t>
            </a:r>
            <a:r>
              <a:rPr lang="it-IT" dirty="0"/>
              <a:t>, M. Augusta </a:t>
            </a:r>
            <a:r>
              <a:rPr lang="it-IT" b="1" dirty="0"/>
              <a:t>Schippisi</a:t>
            </a:r>
            <a:r>
              <a:rPr lang="it-IT" dirty="0"/>
              <a:t>, Chiara </a:t>
            </a:r>
            <a:r>
              <a:rPr lang="it-IT" b="1" dirty="0" err="1"/>
              <a:t>Giublesi</a:t>
            </a:r>
            <a:r>
              <a:rPr lang="it-IT" dirty="0"/>
              <a:t>, Antonella </a:t>
            </a:r>
            <a:r>
              <a:rPr lang="it-IT" b="1" dirty="0" err="1"/>
              <a:t>Tampellini</a:t>
            </a:r>
            <a:endParaRPr lang="it-IT" b="1" dirty="0"/>
          </a:p>
          <a:p>
            <a:r>
              <a:rPr lang="it-IT" dirty="0"/>
              <a:t>Scienze: Lucilla </a:t>
            </a:r>
            <a:r>
              <a:rPr lang="it-IT" b="1" dirty="0"/>
              <a:t>Asfodeli</a:t>
            </a:r>
          </a:p>
          <a:p>
            <a:r>
              <a:rPr lang="it-IT" dirty="0"/>
              <a:t>Inglese: Giovanna </a:t>
            </a:r>
            <a:r>
              <a:rPr lang="it-IT" b="1" dirty="0" err="1"/>
              <a:t>Malchiodi</a:t>
            </a:r>
            <a:endParaRPr lang="it-IT" b="1" dirty="0"/>
          </a:p>
          <a:p>
            <a:r>
              <a:rPr lang="it-IT" dirty="0"/>
              <a:t>Religione: Donata </a:t>
            </a:r>
            <a:r>
              <a:rPr lang="it-IT" b="1" dirty="0" err="1"/>
              <a:t>Horak</a:t>
            </a:r>
            <a:endParaRPr lang="it-IT" b="1" dirty="0"/>
          </a:p>
          <a:p>
            <a:r>
              <a:rPr lang="it-IT" dirty="0"/>
              <a:t>Educazione Fisica: Antonella </a:t>
            </a:r>
            <a:r>
              <a:rPr lang="it-IT" b="1" dirty="0"/>
              <a:t>Ciocchi</a:t>
            </a:r>
          </a:p>
          <a:p>
            <a:r>
              <a:rPr lang="it-IT" dirty="0"/>
              <a:t>Disegno e Storia dell’arte: Alessandra </a:t>
            </a:r>
            <a:r>
              <a:rPr lang="it-IT" b="1" dirty="0"/>
              <a:t>Chiappini</a:t>
            </a:r>
          </a:p>
          <a:p>
            <a:r>
              <a:rPr lang="it-IT" dirty="0"/>
              <a:t>Filosofia e Storia: Simona </a:t>
            </a:r>
            <a:r>
              <a:rPr lang="it-IT" b="1" dirty="0"/>
              <a:t>Mezzadri</a:t>
            </a:r>
            <a:r>
              <a:rPr lang="it-IT" dirty="0"/>
              <a:t>, Marisa </a:t>
            </a:r>
            <a:r>
              <a:rPr lang="it-IT" b="1" dirty="0"/>
              <a:t>Cogliati</a:t>
            </a:r>
            <a:r>
              <a:rPr lang="it-IT" dirty="0"/>
              <a:t>, Valeria </a:t>
            </a:r>
            <a:r>
              <a:rPr lang="it-IT" b="1" dirty="0"/>
              <a:t>Caponetti </a:t>
            </a:r>
          </a:p>
          <a:p>
            <a:r>
              <a:rPr lang="it-IT" dirty="0"/>
              <a:t>Scienze in Inglese: Luke </a:t>
            </a:r>
            <a:r>
              <a:rPr lang="it-IT" b="1" dirty="0"/>
              <a:t>Hess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30F73AB-D4BE-4495-A0DF-FF15C907AA1E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324893E-C6C5-4668-AB58-173C51D60538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198867" cy="172819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</a:t>
            </a:r>
            <a:b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it-IT" sz="4400" b="1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http://www.indire.it/bandi/img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787"/>
            <a:ext cx="3228206" cy="12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zwkxa.bay.livefilestore.com/y1pzP8Vwnmd6FjNYOpT0bDk1oInS56kcvsF3KNsJucFf9CcXi9PQuIrOGtNErylhZOKBzzlaISu-hh7JjFt-614eVcV6sYVTRLk/widget_gio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660"/>
            <a:ext cx="14859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71600" y="3348780"/>
            <a:ext cx="71287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Lezioni/metodologia didattica</a:t>
            </a:r>
          </a:p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Spazi</a:t>
            </a:r>
          </a:p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Libri di testo</a:t>
            </a:r>
          </a:p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La rete di classe</a:t>
            </a:r>
          </a:p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Valutazione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422404" y="1715459"/>
            <a:ext cx="4227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it-IT" sz="54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Aspetti chiave</a:t>
            </a:r>
            <a:endParaRPr lang="it-IT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0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ema.it/files/imagecache/img_page/page_img/Met.Didat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57753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467544" y="491660"/>
            <a:ext cx="7886700" cy="2852737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Metodologia didattica</a:t>
            </a:r>
            <a:b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1976" y="2401590"/>
            <a:ext cx="7764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Fase 1: AVVIO</a:t>
            </a:r>
            <a:endParaRPr lang="it-IT" dirty="0"/>
          </a:p>
          <a:p>
            <a:r>
              <a:rPr lang="it-IT" b="1" dirty="0"/>
              <a:t>	</a:t>
            </a:r>
            <a:r>
              <a:rPr lang="it-IT" u="sng" dirty="0"/>
              <a:t>a casa</a:t>
            </a:r>
            <a:r>
              <a:rPr lang="it-IT" dirty="0"/>
              <a:t>: invio agli alunni di “</a:t>
            </a:r>
            <a:r>
              <a:rPr lang="it-IT" dirty="0" err="1"/>
              <a:t>podcast</a:t>
            </a:r>
            <a:r>
              <a:rPr lang="it-IT" dirty="0"/>
              <a:t>”/video tratti </a:t>
            </a:r>
          </a:p>
          <a:p>
            <a:r>
              <a:rPr lang="it-IT" dirty="0"/>
              <a:t>	dal web/testi e visione, analisi, studio degli stessi </a:t>
            </a:r>
          </a:p>
          <a:p>
            <a:br>
              <a:rPr lang="it-IT" dirty="0"/>
            </a:br>
            <a:r>
              <a:rPr lang="it-IT" b="1" dirty="0"/>
              <a:t>Fase 2: SVILUPPO</a:t>
            </a:r>
            <a:endParaRPr lang="it-IT" dirty="0"/>
          </a:p>
          <a:p>
            <a:r>
              <a:rPr lang="it-IT" b="1" dirty="0"/>
              <a:t>	</a:t>
            </a:r>
            <a:r>
              <a:rPr lang="it-IT" u="sng" dirty="0"/>
              <a:t>in classe</a:t>
            </a:r>
            <a:r>
              <a:rPr lang="it-IT" dirty="0"/>
              <a:t>: lezioni interattive di chiarimento, spiegazione, </a:t>
            </a:r>
          </a:p>
          <a:p>
            <a:r>
              <a:rPr lang="it-IT" dirty="0"/>
              <a:t>         approfondimento del podcast, attività di gruppo, attività </a:t>
            </a:r>
          </a:p>
          <a:p>
            <a:r>
              <a:rPr lang="it-IT" dirty="0"/>
              <a:t>	laboratoriali, esercitazioni pratiche atte a consolidare/potenziare i 	contenuti del </a:t>
            </a:r>
            <a:r>
              <a:rPr lang="it-IT" dirty="0" err="1"/>
              <a:t>podcast</a:t>
            </a:r>
            <a:endParaRPr lang="it-IT" dirty="0"/>
          </a:p>
          <a:p>
            <a:endParaRPr lang="it-IT" b="1" dirty="0"/>
          </a:p>
          <a:p>
            <a:r>
              <a:rPr lang="it-IT" b="1" dirty="0"/>
              <a:t>Fase 3: SINTESI</a:t>
            </a:r>
            <a:endParaRPr lang="it-IT" dirty="0"/>
          </a:p>
          <a:p>
            <a:r>
              <a:rPr lang="it-IT" b="1" dirty="0"/>
              <a:t>	</a:t>
            </a:r>
            <a:r>
              <a:rPr lang="it-IT" u="sng" dirty="0"/>
              <a:t>In classe:</a:t>
            </a:r>
            <a:r>
              <a:rPr lang="it-IT" dirty="0"/>
              <a:t> elaborazione di un prodotto finale (ad es. una presentazione) 	oppure esercitazione di verifica dell’apprendimento </a:t>
            </a:r>
          </a:p>
          <a:p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3EDFB07-5910-4C01-B838-6A425C1940A2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B5F19A2-AAA7-4DDD-BE16-C0E54E20229C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0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ida.orizzontescuola.it/sites/default/files/styles/large/public/field/image/skills_0.jpg?itok=0rtC-N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782244" cy="30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611560" y="1961"/>
            <a:ext cx="7886700" cy="2852737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Competenze richieste ai docenti</a:t>
            </a:r>
            <a:b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7504" y="1988840"/>
            <a:ext cx="5976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Competenze informatiche diversificate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Realizzazione </a:t>
            </a:r>
            <a:r>
              <a:rPr lang="it-IT" dirty="0" err="1"/>
              <a:t>podcast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Utilizzo social network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Utilizzo di </a:t>
            </a:r>
            <a:r>
              <a:rPr lang="it-IT" dirty="0" err="1"/>
              <a:t>Cloud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Gestione della rete di classe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Gestione della complessità dovuta al setting della </a:t>
            </a:r>
          </a:p>
          <a:p>
            <a:pPr lvl="1"/>
            <a:r>
              <a:rPr lang="it-IT" b="1" dirty="0" err="1"/>
              <a:t>flipped</a:t>
            </a:r>
            <a:r>
              <a:rPr lang="it-IT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Organizzazione, gestione e valutazione </a:t>
            </a:r>
          </a:p>
          <a:p>
            <a:pPr lvl="1"/>
            <a:r>
              <a:rPr lang="it-IT" dirty="0"/>
              <a:t>      dell’attività di gruppo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Controllo della partecipazione in classe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Monitoraggio del processo di apprendimento</a:t>
            </a:r>
          </a:p>
          <a:p>
            <a:pPr lvl="1"/>
            <a:r>
              <a:rPr lang="it-IT" dirty="0"/>
              <a:t>      di ogni singolo studente</a:t>
            </a:r>
          </a:p>
          <a:p>
            <a:pPr lvl="1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Lavoro in un team di «pari»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Apertura al “nuovo”</a:t>
            </a:r>
          </a:p>
          <a:p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5A6006-3842-49B2-A3F0-813B8EE2BC2F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060774-A1BD-4DC7-B870-347FA5F8D259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2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/>
          </p:cNvSpPr>
          <p:nvPr>
            <p:ph type="title"/>
          </p:nvPr>
        </p:nvSpPr>
        <p:spPr>
          <a:xfrm>
            <a:off x="611560" y="276859"/>
            <a:ext cx="7886700" cy="2852737"/>
          </a:xfrm>
        </p:spPr>
        <p:txBody>
          <a:bodyPr/>
          <a:lstStyle/>
          <a:p>
            <a:pPr algn="ctr"/>
            <a:r>
              <a:rPr lang="it-IT" sz="4000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Setting</a:t>
            </a:r>
            <a:r>
              <a:rPr lang="it-IT" sz="4000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d’aula</a:t>
            </a:r>
            <a:endParaRPr lang="it-IT" sz="2800" noProof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2607544"/>
            <a:ext cx="776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Banchi ad onda o componibili 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Assenza della cattedra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Personalizzazione dello spazio classe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Armadietti personali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/>
              <a:t>Biblioteca di classe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1" y="4337704"/>
            <a:ext cx="3203848" cy="24028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63" y="2607544"/>
            <a:ext cx="3082797" cy="411039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1EE3815-CE96-479A-86FE-AE45109126A1}"/>
              </a:ext>
            </a:extLst>
          </p:cNvPr>
          <p:cNvSpPr/>
          <p:nvPr/>
        </p:nvSpPr>
        <p:spPr>
          <a:xfrm>
            <a:off x="0" y="0"/>
            <a:ext cx="9144000" cy="873148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5B92D94-D49F-4DB1-B212-17456BE8F0B7}"/>
              </a:ext>
            </a:extLst>
          </p:cNvPr>
          <p:cNvSpPr/>
          <p:nvPr/>
        </p:nvSpPr>
        <p:spPr>
          <a:xfrm flipV="1">
            <a:off x="0" y="6857998"/>
            <a:ext cx="9144000" cy="45719"/>
          </a:xfrm>
          <a:prstGeom prst="rect">
            <a:avLst/>
          </a:prstGeom>
          <a:solidFill>
            <a:srgbClr val="202F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6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647</Words>
  <Application>Microsoft Office PowerPoint</Application>
  <PresentationFormat>Presentazione su schermo (4:3)</PresentationFormat>
  <Paragraphs>147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Tema di Office</vt:lpstr>
      <vt:lpstr>Presentazione standard di PowerPoint</vt:lpstr>
      <vt:lpstr>Liceo Melchiorre Gioia classico scientifico linguistico</vt:lpstr>
      <vt:lpstr>Presentazione standard di PowerPoint</vt:lpstr>
      <vt:lpstr>Durata Intero quinquennio</vt:lpstr>
      <vt:lpstr>Il Consiglio di Classe «allargato»</vt:lpstr>
      <vt:lpstr>                         </vt:lpstr>
      <vt:lpstr>Metodologia didattica </vt:lpstr>
      <vt:lpstr>Competenze richieste ai docenti </vt:lpstr>
      <vt:lpstr>Setting d’aula</vt:lpstr>
      <vt:lpstr>Strumenti</vt:lpstr>
      <vt:lpstr>Valutazione</vt:lpstr>
      <vt:lpstr>Attività supplementari atte al raggiungimento di competenze trasversali</vt:lpstr>
      <vt:lpstr>Quali i vantaggi?</vt:lpstr>
      <vt:lpstr>Quali le difficoltà iniziali degli studenti?</vt:lpstr>
      <vt:lpstr>Gli step di 5 anni di Flipped</vt:lpstr>
      <vt:lpstr>ESAME DI STATO… rovesciato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uffcm</dc:creator>
  <cp:lastModifiedBy>Elisabetta Peruzzi</cp:lastModifiedBy>
  <cp:revision>20</cp:revision>
  <dcterms:created xsi:type="dcterms:W3CDTF">2017-08-21T12:25:04Z</dcterms:created>
  <dcterms:modified xsi:type="dcterms:W3CDTF">2019-03-17T10:21:29Z</dcterms:modified>
</cp:coreProperties>
</file>